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2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6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057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ru-RU" noProof="0"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477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7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78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70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74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11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00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33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C3D2-4F91-4F87-B03C-76F063EC8E6E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82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grpSp>
        <p:nvGrpSpPr>
          <p:cNvPr id="1027" name="그룹 3"/>
          <p:cNvGrpSpPr>
            <a:grpSpLocks/>
          </p:cNvGrpSpPr>
          <p:nvPr/>
        </p:nvGrpSpPr>
        <p:grpSpPr bwMode="auto">
          <a:xfrm>
            <a:off x="1955007" y="1381919"/>
            <a:ext cx="4914106" cy="3677444"/>
            <a:chOff x="8953500" y="3173413"/>
            <a:chExt cx="9828213" cy="7354887"/>
          </a:xfrm>
        </p:grpSpPr>
        <p:sp>
          <p:nvSpPr>
            <p:cNvPr id="8194" name="Rectangle 2"/>
            <p:cNvSpPr>
              <a:spLocks/>
            </p:cNvSpPr>
            <p:nvPr/>
          </p:nvSpPr>
          <p:spPr bwMode="auto">
            <a:xfrm>
              <a:off x="8956675" y="3173413"/>
              <a:ext cx="9821863" cy="4103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  <a:defRPr/>
              </a:pPr>
              <a:r>
                <a:rPr lang="en-US" sz="5650" spc="-75" dirty="0">
                  <a:solidFill>
                    <a:srgbClr val="CDCDCD"/>
                  </a:solidFill>
                  <a:latin typeface="Play" panose="00000500000000000000" pitchFamily="2" charset="0"/>
                  <a:ea typeface="ＭＳ Ｐゴシック" charset="0"/>
                  <a:cs typeface="Open Sans Light" charset="0"/>
                  <a:sym typeface="Open Sans Light" charset="0"/>
                </a:rPr>
                <a:t>HOME-WORKS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en-US" sz="6800" spc="-75" dirty="0">
                  <a:solidFill>
                    <a:srgbClr val="CDCDCD"/>
                  </a:solidFill>
                  <a:latin typeface="Play" panose="00000500000000000000" pitchFamily="2" charset="0"/>
                  <a:ea typeface="ＭＳ Ｐゴシック" charset="0"/>
                  <a:cs typeface="Open Sans Light" charset="0"/>
                  <a:sym typeface="Open Sans Light" charset="0"/>
                </a:rPr>
                <a:t>USER GUIDE</a:t>
              </a:r>
            </a:p>
          </p:txBody>
        </p:sp>
        <p:sp>
          <p:nvSpPr>
            <p:cNvPr id="8195" name="Rectangle 3"/>
            <p:cNvSpPr>
              <a:spLocks/>
            </p:cNvSpPr>
            <p:nvPr/>
          </p:nvSpPr>
          <p:spPr bwMode="auto">
            <a:xfrm>
              <a:off x="8953500" y="8020050"/>
              <a:ext cx="9612313" cy="19304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ko-KR" altLang="en-US" sz="3200" spc="-75" dirty="0">
                  <a:solidFill>
                    <a:srgbClr val="CDCDCD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Open Sans Light Italic" charset="0"/>
                  <a:sym typeface="Open Sans Light" charset="0"/>
                </a:rPr>
                <a:t>스마트 업무관리 프로그램</a:t>
              </a:r>
              <a:endParaRPr lang="en-US" sz="2100" spc="-75" dirty="0">
                <a:solidFill>
                  <a:srgbClr val="CDCDCD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Open Sans Light Italic" charset="0"/>
                <a:sym typeface="Open Sans Light Italic" charset="0"/>
              </a:endParaRPr>
            </a:p>
          </p:txBody>
        </p: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8964613" y="7619372"/>
              <a:ext cx="9817100" cy="2908928"/>
              <a:chOff x="0" y="0"/>
              <a:chExt cx="6183" cy="1831"/>
            </a:xfrm>
          </p:grpSpPr>
          <p:sp>
            <p:nvSpPr>
              <p:cNvPr id="1032" name="Line 5"/>
              <p:cNvSpPr>
                <a:spLocks noChangeShapeType="1"/>
              </p:cNvSpPr>
              <p:nvPr/>
            </p:nvSpPr>
            <p:spPr bwMode="auto">
              <a:xfrm>
                <a:off x="2" y="0"/>
                <a:ext cx="6181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ko-KR" altLang="en-US" sz="900"/>
              </a:p>
            </p:txBody>
          </p:sp>
          <p:sp>
            <p:nvSpPr>
              <p:cNvPr id="1033" name="Line 6"/>
              <p:cNvSpPr>
                <a:spLocks noChangeShapeType="1"/>
              </p:cNvSpPr>
              <p:nvPr/>
            </p:nvSpPr>
            <p:spPr bwMode="auto">
              <a:xfrm>
                <a:off x="0" y="1831"/>
                <a:ext cx="6181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ko-KR" altLang="en-US" sz="900"/>
              </a:p>
            </p:txBody>
          </p:sp>
        </p:grpSp>
      </p:grpSp>
      <p:pic>
        <p:nvPicPr>
          <p:cNvPr id="1028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5858669"/>
            <a:ext cx="1744663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656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08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거래관리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85764" y="-62346"/>
            <a:ext cx="166944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2.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유지보수 계약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5261" y="5290362"/>
            <a:ext cx="568147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관리 유형은 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‘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사이트 설정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-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기본 설정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’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에서 변경할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96" y="1355910"/>
            <a:ext cx="6272208" cy="35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1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09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거래관리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85764" y="-62346"/>
            <a:ext cx="166944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2.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유지보수 계약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5133" y="5290362"/>
            <a:ext cx="8041735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업체에 등록된 프로젝트가 있을 경우 프로젝트 최초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/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최근 </a:t>
            </a: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등록일을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확인할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96" y="1355914"/>
            <a:ext cx="6272208" cy="35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97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10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거래관리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85764" y="-62346"/>
            <a:ext cx="166944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2.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유지보수 계약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7494" y="5290362"/>
            <a:ext cx="781701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유지보수 계약 목록은 결제예정일을 기준으로 </a:t>
            </a: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경과일이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오래된 순서대로 나타납니다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00" y="1355914"/>
            <a:ext cx="6272201" cy="352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86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11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거래관리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85764" y="-62346"/>
            <a:ext cx="166944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2.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유지보수 계약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8816" y="5290362"/>
            <a:ext cx="647436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유지보수 계약 목록에서 </a:t>
            </a: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계약명을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클릭하면 상세페이지로 진입합니다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12" y="1355914"/>
            <a:ext cx="6284776" cy="35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51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12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거래관리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85764" y="-62346"/>
            <a:ext cx="166944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2.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유지보수 계약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7568" y="5290362"/>
            <a:ext cx="829686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상세페이지 화면에서 우측 </a:t>
            </a: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수금등록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버튼을 클릭하면 바로 </a:t>
            </a: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수금등록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화면으로 넘어갑니다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5" y="1554665"/>
            <a:ext cx="5467927" cy="307570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37" y="1557191"/>
            <a:ext cx="5463436" cy="307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85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13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거래관리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85764" y="-62346"/>
            <a:ext cx="166944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2.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유지보수 계약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0612" y="5290362"/>
            <a:ext cx="7390777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계약관리와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마찬가지로 해당 업체 </a:t>
            </a: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고객회원의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인트라넷에서도 확인 가능합니다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32" y="1351436"/>
            <a:ext cx="6292736" cy="35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6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1" b="10151"/>
          <a:stretch>
            <a:fillRect/>
          </a:stretch>
        </p:blipFill>
        <p:spPr/>
      </p:pic>
      <p:sp>
        <p:nvSpPr>
          <p:cNvPr id="8" name="직사각형 7"/>
          <p:cNvSpPr/>
          <p:nvPr/>
        </p:nvSpPr>
        <p:spPr>
          <a:xfrm>
            <a:off x="0" y="0"/>
            <a:ext cx="12192000" cy="5158582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5600" b="1" dirty="0"/>
          </a:p>
        </p:txBody>
      </p:sp>
      <p:sp>
        <p:nvSpPr>
          <p:cNvPr id="2052" name="TextBox 21"/>
          <p:cNvSpPr txBox="1">
            <a:spLocks noChangeArrowheads="1"/>
          </p:cNvSpPr>
          <p:nvPr/>
        </p:nvSpPr>
        <p:spPr bwMode="auto">
          <a:xfrm>
            <a:off x="642144" y="3009107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01</a:t>
            </a:r>
            <a:endParaRPr lang="ru-RU" altLang="ko-KR" sz="4000">
              <a:solidFill>
                <a:schemeClr val="bg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760413" y="3759994"/>
            <a:ext cx="1361282" cy="74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500" dirty="0" err="1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거래관리</a:t>
            </a:r>
            <a:r>
              <a:rPr lang="ko-KR" altLang="en-US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endParaRPr lang="en-US" altLang="ko-KR" sz="1500" dirty="0" smtClean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- </a:t>
            </a:r>
            <a:r>
              <a:rPr lang="ko-KR" altLang="en-US" sz="1500" dirty="0" err="1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계약관리</a:t>
            </a:r>
            <a:endParaRPr lang="ko-KR" altLang="en-US" sz="15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054" name="TextBox 14"/>
          <p:cNvSpPr txBox="1">
            <a:spLocks noChangeArrowheads="1"/>
          </p:cNvSpPr>
          <p:nvPr/>
        </p:nvSpPr>
        <p:spPr bwMode="auto">
          <a:xfrm>
            <a:off x="651669" y="690563"/>
            <a:ext cx="1008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r>
              <a:rPr lang="ko-KR" altLang="en-US" sz="20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목차</a:t>
            </a:r>
            <a:endParaRPr lang="ru-RU" altLang="ko-KR" sz="200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055" name="TextBox 22"/>
          <p:cNvSpPr txBox="1">
            <a:spLocks noChangeArrowheads="1"/>
          </p:cNvSpPr>
          <p:nvPr/>
        </p:nvSpPr>
        <p:spPr bwMode="auto">
          <a:xfrm>
            <a:off x="5388329" y="3009107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02</a:t>
            </a:r>
            <a:endParaRPr lang="ru-RU" altLang="ko-KR" sz="4000">
              <a:solidFill>
                <a:schemeClr val="bg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2056" name="TextBox 31"/>
          <p:cNvSpPr txBox="1">
            <a:spLocks noChangeArrowheads="1"/>
          </p:cNvSpPr>
          <p:nvPr/>
        </p:nvSpPr>
        <p:spPr bwMode="auto">
          <a:xfrm>
            <a:off x="5498391" y="3713496"/>
            <a:ext cx="2057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500" dirty="0" err="1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거래관리</a:t>
            </a:r>
            <a:endParaRPr lang="en-US" altLang="ko-KR" sz="1500" dirty="0" smtClean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- </a:t>
            </a:r>
            <a:r>
              <a:rPr lang="ko-KR" altLang="en-US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유지보수 계약 관리</a:t>
            </a:r>
            <a:endParaRPr lang="ko-KR" altLang="en-US" sz="15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5158582"/>
            <a:ext cx="12192000" cy="174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5600"/>
          </a:p>
        </p:txBody>
      </p:sp>
      <p:cxnSp>
        <p:nvCxnSpPr>
          <p:cNvPr id="6" name="직선 연결선 5"/>
          <p:cNvCxnSpPr/>
          <p:nvPr/>
        </p:nvCxnSpPr>
        <p:spPr>
          <a:xfrm>
            <a:off x="919163" y="1090613"/>
            <a:ext cx="4667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5858669"/>
            <a:ext cx="1744663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12"/>
          <p:cNvSpPr txBox="1">
            <a:spLocks noChangeArrowheads="1"/>
          </p:cNvSpPr>
          <p:nvPr/>
        </p:nvSpPr>
        <p:spPr bwMode="auto">
          <a:xfrm>
            <a:off x="651669" y="6325394"/>
            <a:ext cx="3554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r>
              <a:rPr lang="ko-KR" altLang="en-US" sz="10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홈웍스</a:t>
            </a:r>
            <a:r>
              <a:rPr lang="ko-KR" altLang="en-US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USER GUIDE</a:t>
            </a:r>
            <a:r>
              <a:rPr lang="ko-KR" altLang="en-US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– </a:t>
            </a:r>
            <a:r>
              <a:rPr lang="ko-KR" altLang="en-US" sz="1000" dirty="0" err="1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거래관리</a:t>
            </a:r>
            <a:r>
              <a:rPr lang="en-US" altLang="ko-KR" sz="10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ko-KR" altLang="en-US" sz="10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프로젝트관리</a:t>
            </a:r>
            <a:endParaRPr lang="ko-KR" altLang="en-US" sz="10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1191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01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거래관리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59616" y="-62346"/>
            <a:ext cx="109559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1.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계약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3498" y="5290362"/>
            <a:ext cx="7100815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업체 등록에서 등록된 계약 업체를 선택하고 계약 등록을 진행할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88" y="1355331"/>
            <a:ext cx="6273237" cy="35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68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02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거래관리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59616" y="-62346"/>
            <a:ext cx="109559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1.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계약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5799" y="5290362"/>
            <a:ext cx="558040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계약 목록에서 </a:t>
            </a: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계약명을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클릭하면 상세페이지로 진입합니다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86" y="1355331"/>
            <a:ext cx="6273237" cy="35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9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03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거래관리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59616" y="-62346"/>
            <a:ext cx="109559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1.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계약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5799" y="5290362"/>
            <a:ext cx="558040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수금내역이</a:t>
            </a:r>
            <a:r>
              <a:rPr lang="ko-KR" altLang="en-US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있을 경우 상세페이지의 </a:t>
            </a: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결제내역에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표시됩니다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72" y="1355331"/>
            <a:ext cx="6273238" cy="35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66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04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거래관리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59616" y="-62346"/>
            <a:ext cx="109559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1.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계약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6212" y="5290362"/>
            <a:ext cx="5329046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계약 등록이 완료된 상태에서 수금 등록을 할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16" y="1355331"/>
            <a:ext cx="6273238" cy="35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00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05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거래관리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59616" y="-62346"/>
            <a:ext cx="109559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1.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계약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4460" y="5120085"/>
            <a:ext cx="832411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‘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수금 관리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-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수금 목록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’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에서 등록한 수금을 입금처리 후 계약 목록 페이지로 돌아가면 입금액이 반영되어 계약 잔금이 표시됩니다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0" y="1518896"/>
            <a:ext cx="5283200" cy="29718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16" y="1518896"/>
            <a:ext cx="528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20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06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거래관리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59616" y="-62346"/>
            <a:ext cx="109559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1.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계약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6879" y="5290362"/>
            <a:ext cx="4978243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고객 회원의 인트라넷 페이지에서도 확인 가능합니다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81" y="1355331"/>
            <a:ext cx="6273238" cy="35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09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07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거래관리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85764" y="-62346"/>
            <a:ext cx="166944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2.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유지보수 계약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0140" y="5290362"/>
            <a:ext cx="8051721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유지보수 계약 등록을 하기 위해서 우선 업체 등록에서 등록된 계약 업체를 선택합니다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82" y="1355331"/>
            <a:ext cx="6273237" cy="35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58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292</Words>
  <Application>Microsoft Office PowerPoint</Application>
  <PresentationFormat>사용자 지정</PresentationFormat>
  <Paragraphs>76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mx-엄도영</dc:creator>
  <cp:lastModifiedBy>Windows 사용자</cp:lastModifiedBy>
  <cp:revision>23</cp:revision>
  <dcterms:created xsi:type="dcterms:W3CDTF">2022-08-16T02:02:00Z</dcterms:created>
  <dcterms:modified xsi:type="dcterms:W3CDTF">2022-08-18T09:33:35Z</dcterms:modified>
</cp:coreProperties>
</file>